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FBFCF7-053D-4521-BDC9-1ECA51E8D5D2}" v="740" dt="2018-05-09T07:59:04.10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3"/>
  </p:normalViewPr>
  <p:slideViewPr>
    <p:cSldViewPr snapToGrid="0" snapToObjects="1">
      <p:cViewPr>
        <p:scale>
          <a:sx n="90" d="100"/>
          <a:sy n="90" d="100"/>
        </p:scale>
        <p:origin x="572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TW reapor_yurnero" userId="8deaf95d86cc45b6" providerId="LiveId" clId="{55FBFCF7-053D-4521-BDC9-1ECA51E8D5D2}"/>
    <pc:docChg chg="undo custSel modSld">
      <pc:chgData name="CTW reapor_yurnero" userId="8deaf95d86cc45b6" providerId="LiveId" clId="{55FBFCF7-053D-4521-BDC9-1ECA51E8D5D2}" dt="2018-05-09T07:59:04.108" v="739" actId="1076"/>
      <pc:docMkLst>
        <pc:docMk/>
      </pc:docMkLst>
      <pc:sldChg chg="modSp">
        <pc:chgData name="CTW reapor_yurnero" userId="8deaf95d86cc45b6" providerId="LiveId" clId="{55FBFCF7-053D-4521-BDC9-1ECA51E8D5D2}" dt="2018-05-09T07:30:55.199" v="3" actId="207"/>
        <pc:sldMkLst>
          <pc:docMk/>
          <pc:sldMk cId="0" sldId="258"/>
        </pc:sldMkLst>
        <pc:spChg chg="mod">
          <ac:chgData name="CTW reapor_yurnero" userId="8deaf95d86cc45b6" providerId="LiveId" clId="{55FBFCF7-053D-4521-BDC9-1ECA51E8D5D2}" dt="2018-05-09T07:30:55.199" v="3" actId="207"/>
          <ac:spMkLst>
            <pc:docMk/>
            <pc:sldMk cId="0" sldId="258"/>
            <ac:spMk id="178" creationId="{00000000-0000-0000-0000-000000000000}"/>
          </ac:spMkLst>
        </pc:spChg>
      </pc:sldChg>
      <pc:sldChg chg="addSp modSp">
        <pc:chgData name="CTW reapor_yurnero" userId="8deaf95d86cc45b6" providerId="LiveId" clId="{55FBFCF7-053D-4521-BDC9-1ECA51E8D5D2}" dt="2018-05-09T07:41:39.613" v="519" actId="1076"/>
        <pc:sldMkLst>
          <pc:docMk/>
          <pc:sldMk cId="0" sldId="260"/>
        </pc:sldMkLst>
        <pc:spChg chg="mod">
          <ac:chgData name="CTW reapor_yurnero" userId="8deaf95d86cc45b6" providerId="LiveId" clId="{55FBFCF7-053D-4521-BDC9-1ECA51E8D5D2}" dt="2018-05-09T07:41:30.159" v="514" actId="1076"/>
          <ac:spMkLst>
            <pc:docMk/>
            <pc:sldMk cId="0" sldId="260"/>
            <ac:spMk id="187" creationId="{00000000-0000-0000-0000-000000000000}"/>
          </ac:spMkLst>
        </pc:spChg>
        <pc:picChg chg="add mod">
          <ac:chgData name="CTW reapor_yurnero" userId="8deaf95d86cc45b6" providerId="LiveId" clId="{55FBFCF7-053D-4521-BDC9-1ECA51E8D5D2}" dt="2018-05-09T07:41:39.613" v="519" actId="1076"/>
          <ac:picMkLst>
            <pc:docMk/>
            <pc:sldMk cId="0" sldId="260"/>
            <ac:picMk id="2" creationId="{25920A7A-537C-4119-8E64-3BD3AD3E1B87}"/>
          </ac:picMkLst>
        </pc:picChg>
      </pc:sldChg>
      <pc:sldChg chg="addSp modSp">
        <pc:chgData name="CTW reapor_yurnero" userId="8deaf95d86cc45b6" providerId="LiveId" clId="{55FBFCF7-053D-4521-BDC9-1ECA51E8D5D2}" dt="2018-05-09T07:42:41.541" v="532" actId="1076"/>
        <pc:sldMkLst>
          <pc:docMk/>
          <pc:sldMk cId="0" sldId="261"/>
        </pc:sldMkLst>
        <pc:spChg chg="mod">
          <ac:chgData name="CTW reapor_yurnero" userId="8deaf95d86cc45b6" providerId="LiveId" clId="{55FBFCF7-053D-4521-BDC9-1ECA51E8D5D2}" dt="2018-05-09T07:42:27.871" v="526" actId="1076"/>
          <ac:spMkLst>
            <pc:docMk/>
            <pc:sldMk cId="0" sldId="261"/>
            <ac:spMk id="192" creationId="{00000000-0000-0000-0000-000000000000}"/>
          </ac:spMkLst>
        </pc:spChg>
        <pc:picChg chg="add mod">
          <ac:chgData name="CTW reapor_yurnero" userId="8deaf95d86cc45b6" providerId="LiveId" clId="{55FBFCF7-053D-4521-BDC9-1ECA51E8D5D2}" dt="2018-05-09T07:42:41.541" v="532" actId="1076"/>
          <ac:picMkLst>
            <pc:docMk/>
            <pc:sldMk cId="0" sldId="261"/>
            <ac:picMk id="2" creationId="{00DFF6CE-D299-4D01-8107-3F09C3B8751D}"/>
          </ac:picMkLst>
        </pc:picChg>
      </pc:sldChg>
      <pc:sldChg chg="addSp modSp modAnim">
        <pc:chgData name="CTW reapor_yurnero" userId="8deaf95d86cc45b6" providerId="LiveId" clId="{55FBFCF7-053D-4521-BDC9-1ECA51E8D5D2}" dt="2018-05-09T07:52:49.091" v="550"/>
        <pc:sldMkLst>
          <pc:docMk/>
          <pc:sldMk cId="0" sldId="262"/>
        </pc:sldMkLst>
        <pc:spChg chg="mod">
          <ac:chgData name="CTW reapor_yurnero" userId="8deaf95d86cc45b6" providerId="LiveId" clId="{55FBFCF7-053D-4521-BDC9-1ECA51E8D5D2}" dt="2018-05-09T07:37:48.114" v="498" actId="20577"/>
          <ac:spMkLst>
            <pc:docMk/>
            <pc:sldMk cId="0" sldId="262"/>
            <ac:spMk id="196" creationId="{00000000-0000-0000-0000-000000000000}"/>
          </ac:spMkLst>
        </pc:spChg>
        <pc:picChg chg="add mod">
          <ac:chgData name="CTW reapor_yurnero" userId="8deaf95d86cc45b6" providerId="LiveId" clId="{55FBFCF7-053D-4521-BDC9-1ECA51E8D5D2}" dt="2018-05-09T07:45:40.439" v="536" actId="1076"/>
          <ac:picMkLst>
            <pc:docMk/>
            <pc:sldMk cId="0" sldId="262"/>
            <ac:picMk id="2" creationId="{8E695582-E341-404D-AA5D-887D599DFF5B}"/>
          </ac:picMkLst>
        </pc:picChg>
        <pc:picChg chg="add mod">
          <ac:chgData name="CTW reapor_yurnero" userId="8deaf95d86cc45b6" providerId="LiveId" clId="{55FBFCF7-053D-4521-BDC9-1ECA51E8D5D2}" dt="2018-05-09T07:51:36.501" v="541" actId="1076"/>
          <ac:picMkLst>
            <pc:docMk/>
            <pc:sldMk cId="0" sldId="262"/>
            <ac:picMk id="3" creationId="{C28F6942-52BE-4920-9035-F406BD22A855}"/>
          </ac:picMkLst>
        </pc:picChg>
      </pc:sldChg>
      <pc:sldChg chg="addSp modSp">
        <pc:chgData name="CTW reapor_yurnero" userId="8deaf95d86cc45b6" providerId="LiveId" clId="{55FBFCF7-053D-4521-BDC9-1ECA51E8D5D2}" dt="2018-05-09T07:55:14.102" v="561" actId="14100"/>
        <pc:sldMkLst>
          <pc:docMk/>
          <pc:sldMk cId="0" sldId="263"/>
        </pc:sldMkLst>
        <pc:spChg chg="mod">
          <ac:chgData name="CTW reapor_yurnero" userId="8deaf95d86cc45b6" providerId="LiveId" clId="{55FBFCF7-053D-4521-BDC9-1ECA51E8D5D2}" dt="2018-05-09T07:34:08.892" v="441" actId="20577"/>
          <ac:spMkLst>
            <pc:docMk/>
            <pc:sldMk cId="0" sldId="263"/>
            <ac:spMk id="200" creationId="{00000000-0000-0000-0000-000000000000}"/>
          </ac:spMkLst>
        </pc:spChg>
        <pc:picChg chg="add mod">
          <ac:chgData name="CTW reapor_yurnero" userId="8deaf95d86cc45b6" providerId="LiveId" clId="{55FBFCF7-053D-4521-BDC9-1ECA51E8D5D2}" dt="2018-05-09T07:55:14.102" v="561" actId="14100"/>
          <ac:picMkLst>
            <pc:docMk/>
            <pc:sldMk cId="0" sldId="263"/>
            <ac:picMk id="2" creationId="{94B4ABCB-918E-43ED-B88B-CEA59AB03538}"/>
          </ac:picMkLst>
        </pc:picChg>
        <pc:picChg chg="mod">
          <ac:chgData name="CTW reapor_yurnero" userId="8deaf95d86cc45b6" providerId="LiveId" clId="{55FBFCF7-053D-4521-BDC9-1ECA51E8D5D2}" dt="2018-05-09T07:55:10.411" v="559" actId="1076"/>
          <ac:picMkLst>
            <pc:docMk/>
            <pc:sldMk cId="0" sldId="263"/>
            <ac:picMk id="198" creationId="{00000000-0000-0000-0000-000000000000}"/>
          </ac:picMkLst>
        </pc:picChg>
      </pc:sldChg>
      <pc:sldChg chg="addSp modSp">
        <pc:chgData name="CTW reapor_yurnero" userId="8deaf95d86cc45b6" providerId="LiveId" clId="{55FBFCF7-053D-4521-BDC9-1ECA51E8D5D2}" dt="2018-05-09T07:59:04.108" v="739" actId="1076"/>
        <pc:sldMkLst>
          <pc:docMk/>
          <pc:sldMk cId="0" sldId="264"/>
        </pc:sldMkLst>
        <pc:spChg chg="mod">
          <ac:chgData name="CTW reapor_yurnero" userId="8deaf95d86cc45b6" providerId="LiveId" clId="{55FBFCF7-053D-4521-BDC9-1ECA51E8D5D2}" dt="2018-05-09T07:33:49.414" v="381" actId="20577"/>
          <ac:spMkLst>
            <pc:docMk/>
            <pc:sldMk cId="0" sldId="264"/>
            <ac:spMk id="204" creationId="{00000000-0000-0000-0000-000000000000}"/>
          </ac:spMkLst>
        </pc:spChg>
        <pc:picChg chg="add mod">
          <ac:chgData name="CTW reapor_yurnero" userId="8deaf95d86cc45b6" providerId="LiveId" clId="{55FBFCF7-053D-4521-BDC9-1ECA51E8D5D2}" dt="2018-05-09T07:59:04.108" v="739" actId="1076"/>
          <ac:picMkLst>
            <pc:docMk/>
            <pc:sldMk cId="0" sldId="264"/>
            <ac:picMk id="2" creationId="{2CDA0D0C-D955-480B-853E-A9818B60BFA1}"/>
          </ac:picMkLst>
        </pc:picChg>
      </pc:sldChg>
      <pc:sldChg chg="addSp modSp">
        <pc:chgData name="CTW reapor_yurnero" userId="8deaf95d86cc45b6" providerId="LiveId" clId="{55FBFCF7-053D-4521-BDC9-1ECA51E8D5D2}" dt="2018-05-09T07:56:06.353" v="579" actId="1076"/>
        <pc:sldMkLst>
          <pc:docMk/>
          <pc:sldMk cId="0" sldId="265"/>
        </pc:sldMkLst>
        <pc:spChg chg="add mod">
          <ac:chgData name="CTW reapor_yurnero" userId="8deaf95d86cc45b6" providerId="LiveId" clId="{55FBFCF7-053D-4521-BDC9-1ECA51E8D5D2}" dt="2018-05-09T07:56:06.353" v="579" actId="1076"/>
          <ac:spMkLst>
            <pc:docMk/>
            <pc:sldMk cId="0" sldId="265"/>
            <ac:spMk id="2" creationId="{C247AE95-8DC4-46CE-B144-FEA22776C584}"/>
          </ac:spMkLst>
        </pc:spChg>
      </pc:sldChg>
      <pc:sldChg chg="modSp">
        <pc:chgData name="CTW reapor_yurnero" userId="8deaf95d86cc45b6" providerId="LiveId" clId="{55FBFCF7-053D-4521-BDC9-1ECA51E8D5D2}" dt="2018-05-09T07:30:39.715" v="1" actId="27636"/>
        <pc:sldMkLst>
          <pc:docMk/>
          <pc:sldMk cId="0" sldId="266"/>
        </pc:sldMkLst>
        <pc:spChg chg="mod">
          <ac:chgData name="CTW reapor_yurnero" userId="8deaf95d86cc45b6" providerId="LiveId" clId="{55FBFCF7-053D-4521-BDC9-1ECA51E8D5D2}" dt="2018-05-09T07:30:39.715" v="1" actId="27636"/>
          <ac:spMkLst>
            <pc:docMk/>
            <pc:sldMk cId="0" sldId="266"/>
            <ac:spMk id="236" creationId="{00000000-0000-0000-0000-000000000000}"/>
          </ac:spMkLst>
        </pc:spChg>
      </pc:sldChg>
      <pc:sldChg chg="modSp">
        <pc:chgData name="CTW reapor_yurnero" userId="8deaf95d86cc45b6" providerId="LiveId" clId="{55FBFCF7-053D-4521-BDC9-1ECA51E8D5D2}" dt="2018-05-09T07:58:19.783" v="731" actId="20577"/>
        <pc:sldMkLst>
          <pc:docMk/>
          <pc:sldMk cId="0" sldId="267"/>
        </pc:sldMkLst>
        <pc:spChg chg="mod">
          <ac:chgData name="CTW reapor_yurnero" userId="8deaf95d86cc45b6" providerId="LiveId" clId="{55FBFCF7-053D-4521-BDC9-1ECA51E8D5D2}" dt="2018-05-09T07:58:19.783" v="731" actId="20577"/>
          <ac:spMkLst>
            <pc:docMk/>
            <pc:sldMk cId="0" sldId="267"/>
            <ac:spMk id="24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大標題文字"/>
          <p:cNvSpPr txBox="1"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線條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影像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影像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影像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大標題文字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一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線條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影像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大標題文字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3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「在此輸入名言語錄。」"/>
          <p:cNvSpPr txBox="1">
            <a:spLocks noGrp="1"/>
          </p:cNvSpPr>
          <p:nvPr>
            <p:ph type="body" sz="quarter" idx="13"/>
          </p:nvPr>
        </p:nvSpPr>
        <p:spPr>
          <a:xfrm>
            <a:off x="1270000" y="4241800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「在此輸入名言語錄。」</a:t>
            </a:r>
          </a:p>
        </p:txBody>
      </p:sp>
      <p:sp>
        <p:nvSpPr>
          <p:cNvPr id="142" name="–王大明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–王大明</a:t>
            </a:r>
          </a:p>
        </p:txBody>
      </p:sp>
      <p:sp>
        <p:nvSpPr>
          <p:cNvPr id="14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線條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線條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線條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名稱"/>
          <p:cNvSpPr txBox="1">
            <a:spLocks noGrp="1"/>
          </p:cNvSpPr>
          <p:nvPr>
            <p:ph type="body" sz="quarter" idx="13"/>
          </p:nvPr>
        </p:nvSpPr>
        <p:spPr>
          <a:xfrm>
            <a:off x="6359707" y="8832849"/>
            <a:ext cx="1189164" cy="736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名稱</a:t>
            </a:r>
          </a:p>
        </p:txBody>
      </p:sp>
      <p:sp>
        <p:nvSpPr>
          <p:cNvPr id="26" name="計畫案"/>
          <p:cNvSpPr txBox="1">
            <a:spLocks noGrp="1"/>
          </p:cNvSpPr>
          <p:nvPr>
            <p:ph type="body" sz="quarter" idx="14"/>
          </p:nvPr>
        </p:nvSpPr>
        <p:spPr>
          <a:xfrm>
            <a:off x="339858" y="7175500"/>
            <a:ext cx="935424" cy="4191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計畫案</a:t>
            </a:r>
          </a:p>
        </p:txBody>
      </p:sp>
      <p:sp>
        <p:nvSpPr>
          <p:cNvPr id="27" name="日期"/>
          <p:cNvSpPr txBox="1">
            <a:spLocks noGrp="1"/>
          </p:cNvSpPr>
          <p:nvPr>
            <p:ph type="body" sz="quarter" idx="15"/>
          </p:nvPr>
        </p:nvSpPr>
        <p:spPr>
          <a:xfrm>
            <a:off x="339908" y="8890000"/>
            <a:ext cx="579724" cy="4191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日期</a:t>
            </a:r>
          </a:p>
        </p:txBody>
      </p:sp>
      <p:sp>
        <p:nvSpPr>
          <p:cNvPr id="28" name="客戶"/>
          <p:cNvSpPr txBox="1">
            <a:spLocks noGrp="1"/>
          </p:cNvSpPr>
          <p:nvPr>
            <p:ph type="body" sz="quarter" idx="16"/>
          </p:nvPr>
        </p:nvSpPr>
        <p:spPr>
          <a:xfrm>
            <a:off x="5318308" y="8890000"/>
            <a:ext cx="752770" cy="4191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客戶</a:t>
            </a:r>
          </a:p>
        </p:txBody>
      </p:sp>
      <p:sp>
        <p:nvSpPr>
          <p:cNvPr id="29" name="日期"/>
          <p:cNvSpPr txBox="1">
            <a:spLocks noGrp="1"/>
          </p:cNvSpPr>
          <p:nvPr>
            <p:ph type="body" sz="quarter" idx="17"/>
          </p:nvPr>
        </p:nvSpPr>
        <p:spPr>
          <a:xfrm>
            <a:off x="1422400" y="8832849"/>
            <a:ext cx="1045147" cy="736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日期</a:t>
            </a:r>
          </a:p>
        </p:txBody>
      </p:sp>
      <p:sp>
        <p:nvSpPr>
          <p:cNvPr id="30" name="影像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大標題文字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橫式一頁四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線條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線條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線條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名稱"/>
          <p:cNvSpPr txBox="1">
            <a:spLocks noGrp="1"/>
          </p:cNvSpPr>
          <p:nvPr>
            <p:ph type="body" sz="quarter" idx="13"/>
          </p:nvPr>
        </p:nvSpPr>
        <p:spPr>
          <a:xfrm>
            <a:off x="6359707" y="8832849"/>
            <a:ext cx="1189164" cy="736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名稱</a:t>
            </a:r>
          </a:p>
        </p:txBody>
      </p:sp>
      <p:sp>
        <p:nvSpPr>
          <p:cNvPr id="45" name="計畫案"/>
          <p:cNvSpPr txBox="1">
            <a:spLocks noGrp="1"/>
          </p:cNvSpPr>
          <p:nvPr>
            <p:ph type="body" sz="quarter" idx="14"/>
          </p:nvPr>
        </p:nvSpPr>
        <p:spPr>
          <a:xfrm>
            <a:off x="339858" y="7175500"/>
            <a:ext cx="935424" cy="4191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計畫案</a:t>
            </a:r>
          </a:p>
        </p:txBody>
      </p:sp>
      <p:sp>
        <p:nvSpPr>
          <p:cNvPr id="46" name="日期"/>
          <p:cNvSpPr txBox="1">
            <a:spLocks noGrp="1"/>
          </p:cNvSpPr>
          <p:nvPr>
            <p:ph type="body" sz="quarter" idx="15"/>
          </p:nvPr>
        </p:nvSpPr>
        <p:spPr>
          <a:xfrm>
            <a:off x="339908" y="8890000"/>
            <a:ext cx="579724" cy="4191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日期</a:t>
            </a:r>
          </a:p>
        </p:txBody>
      </p:sp>
      <p:sp>
        <p:nvSpPr>
          <p:cNvPr id="47" name="客戶"/>
          <p:cNvSpPr txBox="1">
            <a:spLocks noGrp="1"/>
          </p:cNvSpPr>
          <p:nvPr>
            <p:ph type="body" sz="quarter" idx="16"/>
          </p:nvPr>
        </p:nvSpPr>
        <p:spPr>
          <a:xfrm>
            <a:off x="5318308" y="8890000"/>
            <a:ext cx="752770" cy="4191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客戶</a:t>
            </a:r>
          </a:p>
        </p:txBody>
      </p:sp>
      <p:sp>
        <p:nvSpPr>
          <p:cNvPr id="48" name="日期"/>
          <p:cNvSpPr txBox="1">
            <a:spLocks noGrp="1"/>
          </p:cNvSpPr>
          <p:nvPr>
            <p:ph type="body" sz="quarter" idx="17"/>
          </p:nvPr>
        </p:nvSpPr>
        <p:spPr>
          <a:xfrm>
            <a:off x="1419408" y="8832849"/>
            <a:ext cx="1045147" cy="736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日期</a:t>
            </a:r>
          </a:p>
        </p:txBody>
      </p:sp>
      <p:sp>
        <p:nvSpPr>
          <p:cNvPr id="49" name="影像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影像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影像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影像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大標題文字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5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大標題文字"/>
          <p:cNvSpPr txBox="1"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6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影像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大標題文字"/>
          <p:cNvSpPr txBox="1"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7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大標題文字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大標題文字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89" name="內文層級一…"/>
          <p:cNvSpPr txBox="1"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影像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大標題文字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9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大標題文字"/>
          <p:cNvSpPr txBox="1"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jpe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G_0364.JPG" descr="IMG_0364.JP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 rot="5410459">
            <a:off x="6917393" y="-573955"/>
            <a:ext cx="4921236" cy="6590860"/>
          </a:xfrm>
          <a:prstGeom prst="rect">
            <a:avLst/>
          </a:prstGeom>
        </p:spPr>
      </p:pic>
      <p:sp>
        <p:nvSpPr>
          <p:cNvPr id="168" name="Intelligent Flower P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Intelligent Flower Pot</a:t>
            </a:r>
          </a:p>
        </p:txBody>
      </p:sp>
      <p:sp>
        <p:nvSpPr>
          <p:cNvPr id="169" name="Group 1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Group 11</a:t>
            </a:r>
          </a:p>
          <a:p>
            <a:r>
              <a:t>Fu Xiao Han</a:t>
            </a:r>
          </a:p>
          <a:p>
            <a:r>
              <a:t>Wong Hi HONG</a:t>
            </a:r>
          </a:p>
        </p:txBody>
      </p:sp>
      <p:pic>
        <p:nvPicPr>
          <p:cNvPr id="170" name="ChMkJ1cTUNKIWSzPAArHxmEEzFgAAQDeQO_xqMACsfe987-2.png" descr="ChMkJ1cTUNKIWSzPAArHxmEEzFgAAQDeQO_xqMACsfe987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5180" y="5189898"/>
            <a:ext cx="6405662" cy="4213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TB2qrGNtpXXXXXxXXXXXXXXXXXX_361121710-600x600.jpg" descr="TB2qrGNtpXXXXXxXXXXXXXXXXXX_361121710-600x6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5584" y="6551056"/>
            <a:ext cx="1346574" cy="134657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Design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Diagram</a:t>
            </a:r>
          </a:p>
        </p:txBody>
      </p:sp>
      <p:pic>
        <p:nvPicPr>
          <p:cNvPr id="208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472536" y="3613575"/>
            <a:ext cx="5969001" cy="492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線條"/>
          <p:cNvSpPr/>
          <p:nvPr/>
        </p:nvSpPr>
        <p:spPr>
          <a:xfrm>
            <a:off x="5172481" y="3383460"/>
            <a:ext cx="2145795" cy="1"/>
          </a:xfrm>
          <a:prstGeom prst="line">
            <a:avLst/>
          </a:prstGeom>
          <a:ln w="25400">
            <a:solidFill>
              <a:srgbClr val="FF0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10" name="線條"/>
          <p:cNvSpPr/>
          <p:nvPr/>
        </p:nvSpPr>
        <p:spPr>
          <a:xfrm flipV="1">
            <a:off x="4010655" y="2677613"/>
            <a:ext cx="705848" cy="705848"/>
          </a:xfrm>
          <a:prstGeom prst="line">
            <a:avLst/>
          </a:prstGeom>
          <a:ln w="25400">
            <a:solidFill>
              <a:srgbClr val="FF0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11" name="線條"/>
          <p:cNvSpPr/>
          <p:nvPr/>
        </p:nvSpPr>
        <p:spPr>
          <a:xfrm>
            <a:off x="2384139" y="3603628"/>
            <a:ext cx="5654158" cy="1193779"/>
          </a:xfrm>
          <a:prstGeom prst="line">
            <a:avLst/>
          </a:prstGeom>
          <a:ln w="25400">
            <a:solidFill>
              <a:srgbClr val="FF0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12" name="線條"/>
          <p:cNvSpPr/>
          <p:nvPr/>
        </p:nvSpPr>
        <p:spPr>
          <a:xfrm flipV="1">
            <a:off x="5429503" y="6367725"/>
            <a:ext cx="1631752" cy="884990"/>
          </a:xfrm>
          <a:prstGeom prst="line">
            <a:avLst/>
          </a:prstGeom>
          <a:ln w="25400">
            <a:solidFill>
              <a:srgbClr val="FF0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13" name="線條"/>
          <p:cNvSpPr/>
          <p:nvPr/>
        </p:nvSpPr>
        <p:spPr>
          <a:xfrm>
            <a:off x="5429503" y="6960457"/>
            <a:ext cx="2395961" cy="527772"/>
          </a:xfrm>
          <a:prstGeom prst="line">
            <a:avLst/>
          </a:prstGeom>
          <a:ln w="25400">
            <a:solidFill>
              <a:srgbClr val="FF0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216" name="TB1_YMxPFXXXXXvXFXXXXXXXXXX_!!0-item_pic.jpg_400x400.jpg"/>
          <p:cNvGrpSpPr/>
          <p:nvPr/>
        </p:nvGrpSpPr>
        <p:grpSpPr>
          <a:xfrm>
            <a:off x="4833535" y="2127887"/>
            <a:ext cx="1407068" cy="1047832"/>
            <a:chOff x="0" y="0"/>
            <a:chExt cx="1407067" cy="1047831"/>
          </a:xfrm>
        </p:grpSpPr>
        <p:pic>
          <p:nvPicPr>
            <p:cNvPr id="215" name="TB1_YMxPFXXXXXvXFXXXXXXXXXX_!!0-item_pic.jpg_400x400.jpg" descr="TB1_YMxPFXXXXXvXFXXXXXXXXXX_!!0-item_pic.jpg_400x400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177" t="15952" r="41530" b="45861"/>
            <a:stretch>
              <a:fillRect/>
            </a:stretch>
          </p:blipFill>
          <p:spPr>
            <a:xfrm>
              <a:off x="76200" y="63500"/>
              <a:ext cx="1267368" cy="9081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4" name="TB1_YMxPFXXXXXvXFXXXXXXXXXX_!!0-item_pic.jpg_400x400.jpg" descr="TB1_YMxPFXXXXXvXFXXXXXXXXXX_!!0-item_pic.jpg_400x400.jpg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407069" cy="1047832"/>
            </a:xfrm>
            <a:prstGeom prst="rect">
              <a:avLst/>
            </a:prstGeom>
            <a:effectLst/>
          </p:spPr>
        </p:pic>
      </p:grpSp>
      <p:grpSp>
        <p:nvGrpSpPr>
          <p:cNvPr id="219" name="影像"/>
          <p:cNvGrpSpPr/>
          <p:nvPr/>
        </p:nvGrpSpPr>
        <p:grpSpPr>
          <a:xfrm>
            <a:off x="7428628" y="2449557"/>
            <a:ext cx="1869695" cy="1867807"/>
            <a:chOff x="0" y="0"/>
            <a:chExt cx="1869693" cy="1867805"/>
          </a:xfrm>
        </p:grpSpPr>
        <p:pic>
          <p:nvPicPr>
            <p:cNvPr id="218" name="影像" descr="影像"/>
            <p:cNvPicPr>
              <a:picLocks noChangeAspect="1"/>
            </p:cNvPicPr>
            <p:nvPr/>
          </p:nvPicPr>
          <p:blipFill>
            <a:blip r:embed="rId6">
              <a:extLst/>
            </a:blip>
            <a:srcRect/>
            <a:stretch>
              <a:fillRect/>
            </a:stretch>
          </p:blipFill>
          <p:spPr>
            <a:xfrm>
              <a:off x="76200" y="63500"/>
              <a:ext cx="1729994" cy="17281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7" name="影像" descr="影像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1869695" cy="1867807"/>
            </a:xfrm>
            <a:prstGeom prst="rect">
              <a:avLst/>
            </a:prstGeom>
            <a:effectLst/>
          </p:spPr>
        </p:pic>
      </p:grpSp>
      <p:grpSp>
        <p:nvGrpSpPr>
          <p:cNvPr id="222" name="4420711705_519533082.jpg"/>
          <p:cNvGrpSpPr/>
          <p:nvPr/>
        </p:nvGrpSpPr>
        <p:grpSpPr>
          <a:xfrm>
            <a:off x="8128691" y="4346659"/>
            <a:ext cx="1509799" cy="1963797"/>
            <a:chOff x="0" y="0"/>
            <a:chExt cx="1509798" cy="1963795"/>
          </a:xfrm>
        </p:grpSpPr>
        <p:pic>
          <p:nvPicPr>
            <p:cNvPr id="221" name="4420711705_519533082.jpg" descr="4420711705_519533082.jp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3" t="12444" b="12449"/>
            <a:stretch>
              <a:fillRect/>
            </a:stretch>
          </p:blipFill>
          <p:spPr>
            <a:xfrm rot="16200000">
              <a:off x="-150813" y="290512"/>
              <a:ext cx="1824038" cy="1370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ln>
              <a:noFill/>
            </a:ln>
            <a:effectLst/>
          </p:spPr>
        </p:pic>
        <p:pic>
          <p:nvPicPr>
            <p:cNvPr id="220" name="4420711705_519533082.jpg" descr="4420711705_519533082.jpg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-1"/>
              <a:ext cx="1509800" cy="1963797"/>
            </a:xfrm>
            <a:prstGeom prst="rect">
              <a:avLst/>
            </a:prstGeom>
            <a:effectLst/>
          </p:spPr>
        </p:pic>
      </p:grpSp>
      <p:sp>
        <p:nvSpPr>
          <p:cNvPr id="223" name="線條"/>
          <p:cNvSpPr/>
          <p:nvPr/>
        </p:nvSpPr>
        <p:spPr>
          <a:xfrm>
            <a:off x="8593719" y="6960457"/>
            <a:ext cx="2395962" cy="527772"/>
          </a:xfrm>
          <a:prstGeom prst="line">
            <a:avLst/>
          </a:prstGeom>
          <a:ln w="25400">
            <a:solidFill>
              <a:srgbClr val="FF0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226" name="f0f0e63d-ca86-4311-a5ba-5adc6e5b2237.jpg"/>
          <p:cNvGrpSpPr/>
          <p:nvPr/>
        </p:nvGrpSpPr>
        <p:grpSpPr>
          <a:xfrm>
            <a:off x="10976279" y="6551056"/>
            <a:ext cx="1599580" cy="1668609"/>
            <a:chOff x="0" y="0"/>
            <a:chExt cx="1599578" cy="1668607"/>
          </a:xfrm>
        </p:grpSpPr>
        <p:pic>
          <p:nvPicPr>
            <p:cNvPr id="225" name="f0f0e63d-ca86-4311-a5ba-5adc6e5b2237.jpg" descr="f0f0e63d-ca86-4311-a5ba-5adc6e5b2237.jp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43484" t="11632" r="6995" b="44031"/>
            <a:stretch>
              <a:fillRect/>
            </a:stretch>
          </p:blipFill>
          <p:spPr>
            <a:xfrm>
              <a:off x="76199" y="63500"/>
              <a:ext cx="1459880" cy="15289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4" name="f0f0e63d-ca86-4311-a5ba-5adc6e5b2237.jpg" descr="f0f0e63d-ca86-4311-a5ba-5adc6e5b2237.jpg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-1"/>
              <a:ext cx="1599579" cy="1668609"/>
            </a:xfrm>
            <a:prstGeom prst="rect">
              <a:avLst/>
            </a:prstGeom>
            <a:effectLst/>
          </p:spPr>
        </p:pic>
      </p:grpSp>
      <p:grpSp>
        <p:nvGrpSpPr>
          <p:cNvPr id="229" name="影像"/>
          <p:cNvGrpSpPr/>
          <p:nvPr/>
        </p:nvGrpSpPr>
        <p:grpSpPr>
          <a:xfrm>
            <a:off x="6219476" y="5008594"/>
            <a:ext cx="1610576" cy="1346573"/>
            <a:chOff x="0" y="0"/>
            <a:chExt cx="1610575" cy="1346572"/>
          </a:xfrm>
        </p:grpSpPr>
        <p:pic>
          <p:nvPicPr>
            <p:cNvPr id="228" name="影像" descr="影像"/>
            <p:cNvPicPr>
              <a:picLocks noChangeAspect="1"/>
            </p:cNvPicPr>
            <p:nvPr/>
          </p:nvPicPr>
          <p:blipFill>
            <a:blip r:embed="rId12">
              <a:extLst/>
            </a:blip>
            <a:srcRect/>
            <a:stretch>
              <a:fillRect/>
            </a:stretch>
          </p:blipFill>
          <p:spPr>
            <a:xfrm>
              <a:off x="76200" y="63500"/>
              <a:ext cx="1470876" cy="12068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7" name="影像" descr="影像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0"/>
              <a:ext cx="1610577" cy="1346573"/>
            </a:xfrm>
            <a:prstGeom prst="rect">
              <a:avLst/>
            </a:prstGeom>
            <a:effectLst/>
          </p:spPr>
        </p:pic>
      </p:grpSp>
      <p:grpSp>
        <p:nvGrpSpPr>
          <p:cNvPr id="232" name="影像"/>
          <p:cNvGrpSpPr/>
          <p:nvPr/>
        </p:nvGrpSpPr>
        <p:grpSpPr>
          <a:xfrm>
            <a:off x="6015152" y="8311913"/>
            <a:ext cx="974496" cy="749382"/>
            <a:chOff x="0" y="0"/>
            <a:chExt cx="974494" cy="749381"/>
          </a:xfrm>
        </p:grpSpPr>
        <p:pic>
          <p:nvPicPr>
            <p:cNvPr id="231" name="影像" descr="影像"/>
            <p:cNvPicPr>
              <a:picLocks noChangeAspect="1"/>
            </p:cNvPicPr>
            <p:nvPr/>
          </p:nvPicPr>
          <p:blipFill>
            <a:blip r:embed="rId14">
              <a:extLst/>
            </a:blip>
            <a:srcRect/>
            <a:stretch>
              <a:fillRect/>
            </a:stretch>
          </p:blipFill>
          <p:spPr>
            <a:xfrm>
              <a:off x="76200" y="63500"/>
              <a:ext cx="834795" cy="6096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0" name="影像" descr="影像"/>
            <p:cNvPicPr>
              <a:picLocks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-1" y="0"/>
              <a:ext cx="974496" cy="749382"/>
            </a:xfrm>
            <a:prstGeom prst="rect">
              <a:avLst/>
            </a:prstGeom>
            <a:effectLst/>
          </p:spPr>
        </p:pic>
      </p:grpSp>
      <p:sp>
        <p:nvSpPr>
          <p:cNvPr id="233" name="線條"/>
          <p:cNvSpPr/>
          <p:nvPr/>
        </p:nvSpPr>
        <p:spPr>
          <a:xfrm>
            <a:off x="6920890" y="8671063"/>
            <a:ext cx="1597312" cy="31083"/>
          </a:xfrm>
          <a:prstGeom prst="line">
            <a:avLst/>
          </a:prstGeom>
          <a:ln w="25400">
            <a:solidFill>
              <a:srgbClr val="FF0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234" name="Apple-iPhone-5s-0.jpg" descr="Apple-iPhone-5s-0.jp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598978" y="8138231"/>
            <a:ext cx="917818" cy="119417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247AE95-8DC4-46CE-B144-FEA22776C584}"/>
              </a:ext>
            </a:extLst>
          </p:cNvPr>
          <p:cNvSpPr txBox="1"/>
          <p:nvPr/>
        </p:nvSpPr>
        <p:spPr>
          <a:xfrm>
            <a:off x="5943545" y="9009606"/>
            <a:ext cx="10461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558AAB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Internet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emonstration"/>
          <p:cNvSpPr txBox="1">
            <a:spLocks noGrp="1"/>
          </p:cNvSpPr>
          <p:nvPr>
            <p:ph type="title"/>
          </p:nvPr>
        </p:nvSpPr>
        <p:spPr>
          <a:xfrm>
            <a:off x="650964" y="618159"/>
            <a:ext cx="10541001" cy="26289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100">
                <a:solidFill>
                  <a:srgbClr val="FFFFFF"/>
                </a:solidFill>
              </a:defRPr>
            </a:lvl1pPr>
          </a:lstStyle>
          <a:p>
            <a:r>
              <a:t>Demonstration</a:t>
            </a:r>
          </a:p>
        </p:txBody>
      </p:sp>
      <p:sp>
        <p:nvSpPr>
          <p:cNvPr id="237" name="Procedure…"/>
          <p:cNvSpPr txBox="1">
            <a:spLocks noGrp="1"/>
          </p:cNvSpPr>
          <p:nvPr>
            <p:ph type="body" sz="half" idx="4294967295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/>
          <a:p>
            <a:pPr marL="312420" indent="-312420" defTabSz="479044">
              <a:spcBef>
                <a:spcPts val="2200"/>
              </a:spcBef>
              <a:buBlip>
                <a:blip r:embed="rId2"/>
              </a:buBlip>
              <a:defRPr sz="2460">
                <a:solidFill>
                  <a:srgbClr val="FFFFFF"/>
                </a:solidFill>
              </a:defRPr>
            </a:pPr>
            <a:r>
              <a:t>Procedure</a:t>
            </a:r>
          </a:p>
          <a:p>
            <a:pPr marL="624840" lvl="1" indent="-312420" defTabSz="479044">
              <a:spcBef>
                <a:spcPts val="2200"/>
              </a:spcBef>
              <a:buBlip>
                <a:blip r:embed="rId2"/>
              </a:buBlip>
              <a:defRPr sz="2050">
                <a:solidFill>
                  <a:srgbClr val="FFFFFF"/>
                </a:solidFill>
              </a:defRPr>
            </a:pPr>
            <a:r>
              <a:t>1: Choose the type of plants</a:t>
            </a:r>
          </a:p>
          <a:p>
            <a:pPr marL="624840" lvl="1" indent="-312420" defTabSz="479044">
              <a:spcBef>
                <a:spcPts val="2200"/>
              </a:spcBef>
              <a:buBlip>
                <a:blip r:embed="rId2"/>
              </a:buBlip>
              <a:defRPr sz="2050">
                <a:solidFill>
                  <a:srgbClr val="FFFFFF"/>
                </a:solidFill>
              </a:defRPr>
            </a:pPr>
            <a:r>
              <a:t>2: Enter the monitor mode</a:t>
            </a:r>
          </a:p>
          <a:p>
            <a:pPr marL="624840" lvl="1" indent="-312420" defTabSz="479044">
              <a:spcBef>
                <a:spcPts val="2200"/>
              </a:spcBef>
              <a:buBlip>
                <a:blip r:embed="rId2"/>
              </a:buBlip>
              <a:defRPr sz="2050">
                <a:solidFill>
                  <a:srgbClr val="FFFFFF"/>
                </a:solidFill>
              </a:defRPr>
            </a:pPr>
            <a:r>
              <a:t>3: Show the parameter of plants</a:t>
            </a:r>
          </a:p>
          <a:p>
            <a:pPr marL="624840" lvl="1" indent="-312420" defTabSz="479044">
              <a:spcBef>
                <a:spcPts val="2200"/>
              </a:spcBef>
              <a:buBlip>
                <a:blip r:embed="rId2"/>
              </a:buBlip>
              <a:defRPr sz="2050">
                <a:solidFill>
                  <a:srgbClr val="FFFFFF"/>
                </a:solidFill>
              </a:defRPr>
            </a:pPr>
            <a:endParaRPr/>
          </a:p>
          <a:p>
            <a:pPr marL="624840" lvl="1" indent="-312420" defTabSz="479044">
              <a:spcBef>
                <a:spcPts val="2200"/>
              </a:spcBef>
              <a:buBlip>
                <a:blip r:embed="rId2"/>
              </a:buBlip>
              <a:defRPr sz="2050">
                <a:solidFill>
                  <a:srgbClr val="FFFFFF"/>
                </a:solidFill>
              </a:defRPr>
            </a:pPr>
            <a:endParaRPr/>
          </a:p>
          <a:p>
            <a:pPr marL="624840" lvl="1" indent="-312420" defTabSz="479044">
              <a:spcBef>
                <a:spcPts val="2200"/>
              </a:spcBef>
              <a:buBlip>
                <a:blip r:embed="rId2"/>
              </a:buBlip>
              <a:defRPr sz="2050">
                <a:solidFill>
                  <a:srgbClr val="FFFFFF"/>
                </a:solidFill>
              </a:defRPr>
            </a:pPr>
            <a:r>
              <a:t>4.Photograph the plant and store in SD card</a:t>
            </a:r>
          </a:p>
          <a:p>
            <a:pPr marL="624840" lvl="1" indent="-312420" defTabSz="479044">
              <a:spcBef>
                <a:spcPts val="2200"/>
              </a:spcBef>
              <a:buBlip>
                <a:blip r:embed="rId2"/>
              </a:buBlip>
              <a:defRPr sz="2050">
                <a:solidFill>
                  <a:srgbClr val="FFFFFF"/>
                </a:solidFill>
              </a:defRPr>
            </a:pPr>
            <a:r>
              <a:t>5.Water the plant by button and phone</a:t>
            </a:r>
          </a:p>
          <a:p>
            <a:pPr marL="624840" lvl="1" indent="-312420" defTabSz="479044">
              <a:spcBef>
                <a:spcPts val="2200"/>
              </a:spcBef>
              <a:buBlip>
                <a:blip r:embed="rId2"/>
              </a:buBlip>
              <a:defRPr sz="2050">
                <a:solidFill>
                  <a:srgbClr val="FFFFFF"/>
                </a:solidFill>
              </a:defRPr>
            </a:pPr>
            <a:r>
              <a:t>6. Automatically water plant</a:t>
            </a:r>
          </a:p>
        </p:txBody>
      </p:sp>
      <p:sp>
        <p:nvSpPr>
          <p:cNvPr id="238" name="Color mode…"/>
          <p:cNvSpPr txBox="1"/>
          <p:nvPr/>
        </p:nvSpPr>
        <p:spPr>
          <a:xfrm>
            <a:off x="4865917" y="3957933"/>
            <a:ext cx="1591311" cy="767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20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Color mode </a:t>
            </a:r>
          </a:p>
          <a:p>
            <a:pPr algn="l">
              <a:spcBef>
                <a:spcPts val="500"/>
              </a:spcBef>
              <a:defRPr sz="20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B/W mode</a:t>
            </a:r>
          </a:p>
        </p:txBody>
      </p:sp>
      <p:sp>
        <p:nvSpPr>
          <p:cNvPr id="239" name="Temperature…"/>
          <p:cNvSpPr txBox="1"/>
          <p:nvPr/>
        </p:nvSpPr>
        <p:spPr>
          <a:xfrm>
            <a:off x="2051303" y="4929085"/>
            <a:ext cx="1657097" cy="1872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20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Temperature</a:t>
            </a:r>
          </a:p>
          <a:p>
            <a:pPr algn="l">
              <a:spcBef>
                <a:spcPts val="500"/>
              </a:spcBef>
              <a:defRPr sz="20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Humidity</a:t>
            </a:r>
          </a:p>
          <a:p>
            <a:pPr algn="l">
              <a:spcBef>
                <a:spcPts val="500"/>
              </a:spcBef>
              <a:defRPr sz="20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Soil moisture</a:t>
            </a:r>
          </a:p>
          <a:p>
            <a:pPr algn="l">
              <a:spcBef>
                <a:spcPts val="500"/>
              </a:spcBef>
              <a:defRPr sz="2000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Luminance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ifficul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Difficulties</a:t>
            </a:r>
          </a:p>
        </p:txBody>
      </p:sp>
      <p:sp>
        <p:nvSpPr>
          <p:cNvPr id="242" name="Wifi mo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dirty="0" err="1"/>
              <a:t>Wifi</a:t>
            </a:r>
            <a:r>
              <a:rPr dirty="0"/>
              <a:t> module </a:t>
            </a:r>
          </a:p>
          <a:p>
            <a:pPr lvl="1">
              <a:buBlip>
                <a:blip r:embed="rId2"/>
              </a:buBlip>
              <a:defRPr sz="2500"/>
            </a:pPr>
            <a:r>
              <a:rPr dirty="0"/>
              <a:t>Camera occupy many pins in the stm32 </a:t>
            </a:r>
            <a:r>
              <a:rPr lang="en-US" dirty="0"/>
              <a:t>(conflict with internal ESP8266)</a:t>
            </a:r>
          </a:p>
          <a:p>
            <a:pPr lvl="1">
              <a:buBlip>
                <a:blip r:embed="rId2"/>
              </a:buBlip>
              <a:defRPr sz="2500"/>
            </a:pPr>
            <a:r>
              <a:rPr lang="en-US" dirty="0"/>
              <a:t>Limited performance restrict the I/O amount</a:t>
            </a:r>
            <a:endParaRPr dirty="0"/>
          </a:p>
          <a:p>
            <a:pPr>
              <a:buBlip>
                <a:blip r:embed="rId2"/>
              </a:buBlip>
            </a:pPr>
            <a:r>
              <a:rPr dirty="0"/>
              <a:t>Water pump</a:t>
            </a:r>
          </a:p>
          <a:p>
            <a:pPr lvl="1">
              <a:buBlip>
                <a:blip r:embed="rId2"/>
              </a:buBlip>
              <a:defRPr sz="2500"/>
            </a:pPr>
            <a:r>
              <a:rPr dirty="0"/>
              <a:t>Need digital output to control</a:t>
            </a:r>
          </a:p>
          <a:p>
            <a:pPr lvl="1">
              <a:buBlip>
                <a:blip r:embed="rId2"/>
              </a:buBlip>
              <a:defRPr sz="2500"/>
            </a:pPr>
            <a:r>
              <a:rPr dirty="0"/>
              <a:t>Use electronic relay</a:t>
            </a:r>
            <a:endParaRPr lang="en-US" dirty="0"/>
          </a:p>
          <a:p>
            <a:pPr lvl="1">
              <a:buBlip>
                <a:blip r:embed="rId2"/>
              </a:buBlip>
              <a:defRPr sz="2500"/>
            </a:pPr>
            <a:r>
              <a:rPr lang="en-US" dirty="0"/>
              <a:t>Mystery effect on </a:t>
            </a:r>
            <a:r>
              <a:rPr lang="en-US" dirty="0" err="1"/>
              <a:t>Wifi</a:t>
            </a:r>
            <a:r>
              <a:rPr lang="en-US" dirty="0"/>
              <a:t> Module when </a:t>
            </a:r>
            <a:r>
              <a:rPr lang="en-US" dirty="0" err="1"/>
              <a:t>drived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Future improv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improvement</a:t>
            </a:r>
          </a:p>
        </p:txBody>
      </p:sp>
      <p:sp>
        <p:nvSpPr>
          <p:cNvPr id="245" name="Implant more plants inform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Implant more plants information</a:t>
            </a:r>
          </a:p>
          <a:p>
            <a:pPr>
              <a:buBlip>
                <a:blip r:embed="rId2"/>
              </a:buBlip>
            </a:pPr>
            <a:r>
              <a:rPr dirty="0"/>
              <a:t>Add soil fertility parameter (soil conductivity) and PH value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影像" descr="影像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69200" y="2705100"/>
            <a:ext cx="4432300" cy="5854700"/>
          </a:xfrm>
          <a:prstGeom prst="rect">
            <a:avLst/>
          </a:prstGeom>
        </p:spPr>
      </p:pic>
      <p:sp>
        <p:nvSpPr>
          <p:cNvPr id="17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  <p:sp>
        <p:nvSpPr>
          <p:cNvPr id="174" name="Help people take care of their plan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Help people take care of their plants</a:t>
            </a:r>
          </a:p>
          <a:p>
            <a:pPr lvl="1">
              <a:buBlip>
                <a:blip r:embed="rId3"/>
              </a:buBlip>
            </a:pPr>
            <a:r>
              <a:t>Lacking attention to their plants in modern world</a:t>
            </a:r>
          </a:p>
          <a:p>
            <a:pPr lvl="1">
              <a:buBlip>
                <a:blip r:embed="rId3"/>
              </a:buBlip>
            </a:pPr>
            <a:r>
              <a:t>Many inexperienced and busy owner of plants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G_0364.JPG" descr="IMG_0364.JP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69200" y="2705100"/>
            <a:ext cx="4432300" cy="5854700"/>
          </a:xfrm>
          <a:prstGeom prst="rect">
            <a:avLst/>
          </a:prstGeom>
        </p:spPr>
      </p:pic>
      <p:sp>
        <p:nvSpPr>
          <p:cNvPr id="177" name="4 Majo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Major function</a:t>
            </a:r>
          </a:p>
        </p:txBody>
      </p:sp>
      <p:sp>
        <p:nvSpPr>
          <p:cNvPr id="178" name="Show the parameter of the plan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Show the parameter of the plants</a:t>
            </a:r>
          </a:p>
          <a:p>
            <a:pPr>
              <a:buBlip>
                <a:blip r:embed="rId3"/>
              </a:buBlip>
            </a:pPr>
            <a:r>
              <a:rPr dirty="0"/>
              <a:t>Monitor the plants by camera</a:t>
            </a:r>
          </a:p>
          <a:p>
            <a:pPr>
              <a:buBlip>
                <a:blip r:embed="rId3"/>
              </a:buBlip>
            </a:pPr>
            <a:r>
              <a:rPr dirty="0"/>
              <a:t>Automatically water plants</a:t>
            </a:r>
          </a:p>
          <a:p>
            <a:pPr>
              <a:buBlip>
                <a:blip r:embed="rId3"/>
              </a:buBlip>
            </a:pPr>
            <a:r>
              <a:rPr b="1" dirty="0">
                <a:solidFill>
                  <a:srgbClr val="FF0000"/>
                </a:solidFill>
              </a:rPr>
              <a:t>Communicate with phone through a web page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影像" descr="影像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446277" y="1978148"/>
            <a:ext cx="4678146" cy="4673193"/>
          </a:xfrm>
          <a:prstGeom prst="rect">
            <a:avLst/>
          </a:prstGeom>
        </p:spPr>
      </p:pic>
      <p:sp>
        <p:nvSpPr>
          <p:cNvPr id="181" name="Sensors (DHT1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Sensors (DHT11)</a:t>
            </a:r>
          </a:p>
        </p:txBody>
      </p:sp>
      <p:sp>
        <p:nvSpPr>
          <p:cNvPr id="182" name="Serial connect to STM32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Serial connect to STM32</a:t>
            </a:r>
          </a:p>
          <a:p>
            <a:pPr lvl="1">
              <a:buBlip>
                <a:blip r:embed="rId3"/>
              </a:buBlip>
              <a:defRPr sz="2500"/>
            </a:pPr>
            <a:r>
              <a:t>GPIO (PE.6)</a:t>
            </a:r>
          </a:p>
          <a:p>
            <a:pPr>
              <a:buBlip>
                <a:blip r:embed="rId3"/>
              </a:buBlip>
            </a:pPr>
            <a:r>
              <a:t>Digital output </a:t>
            </a:r>
          </a:p>
          <a:p>
            <a:pPr>
              <a:buBlip>
                <a:blip r:embed="rId3"/>
              </a:buBlip>
            </a:pPr>
            <a:r>
              <a:t>detect air temperature and humidity</a:t>
            </a:r>
          </a:p>
        </p:txBody>
      </p:sp>
      <p:pic>
        <p:nvPicPr>
          <p:cNvPr id="18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08899" y="6869116"/>
            <a:ext cx="4152901" cy="193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影像" descr="影像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329546" y="3604894"/>
            <a:ext cx="4911608" cy="4055112"/>
          </a:xfrm>
          <a:prstGeom prst="rect">
            <a:avLst/>
          </a:prstGeom>
        </p:spPr>
      </p:pic>
      <p:sp>
        <p:nvSpPr>
          <p:cNvPr id="186" name="Sensors (BH1750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Sensors (BH1750)</a:t>
            </a:r>
          </a:p>
        </p:txBody>
      </p:sp>
      <p:sp>
        <p:nvSpPr>
          <p:cNvPr id="187" name="Serial communication standard (I2C Bus)…"/>
          <p:cNvSpPr txBox="1">
            <a:spLocks noGrp="1"/>
          </p:cNvSpPr>
          <p:nvPr>
            <p:ph type="body" sz="half" idx="1"/>
          </p:nvPr>
        </p:nvSpPr>
        <p:spPr>
          <a:xfrm>
            <a:off x="975616" y="1064790"/>
            <a:ext cx="533400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Serial communication standard (I</a:t>
            </a:r>
            <a:r>
              <a:rPr sz="2000" baseline="44999" dirty="0"/>
              <a:t>2</a:t>
            </a:r>
            <a:r>
              <a:rPr dirty="0"/>
              <a:t>C Bus)</a:t>
            </a:r>
          </a:p>
          <a:p>
            <a:pPr lvl="1">
              <a:buBlip>
                <a:blip r:embed="rId3"/>
              </a:buBlip>
              <a:defRPr sz="2500"/>
            </a:pPr>
            <a:r>
              <a:rPr dirty="0"/>
              <a:t>PB.6 —&gt;SCL</a:t>
            </a:r>
          </a:p>
          <a:p>
            <a:pPr lvl="1">
              <a:buBlip>
                <a:blip r:embed="rId3"/>
              </a:buBlip>
              <a:defRPr sz="2500"/>
            </a:pPr>
            <a:r>
              <a:rPr dirty="0"/>
              <a:t>PB.7 —&gt;SDA</a:t>
            </a:r>
          </a:p>
          <a:p>
            <a:pPr>
              <a:buBlip>
                <a:blip r:embed="rId3"/>
              </a:buBlip>
            </a:pPr>
            <a:r>
              <a:rPr dirty="0"/>
              <a:t>Detect luminance</a:t>
            </a:r>
          </a:p>
        </p:txBody>
      </p:sp>
      <p:pic>
        <p:nvPicPr>
          <p:cNvPr id="188" name="MathTypeEquation.pdf" descr="MathTypeEquatio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7113" y="4792959"/>
            <a:ext cx="114301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5920A7A-537C-4119-8E64-3BD3AD3E1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46" y="5848213"/>
            <a:ext cx="6467321" cy="28643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420711705_519533082.jpg" descr="4420711705_519533082.jp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69200" y="2705100"/>
            <a:ext cx="4432301" cy="5854700"/>
          </a:xfrm>
          <a:prstGeom prst="rect">
            <a:avLst/>
          </a:prstGeom>
        </p:spPr>
      </p:pic>
      <p:sp>
        <p:nvSpPr>
          <p:cNvPr id="191" name="Soil Moisture Sen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Soil Moisture Sensor</a:t>
            </a:r>
          </a:p>
        </p:txBody>
      </p:sp>
      <p:sp>
        <p:nvSpPr>
          <p:cNvPr id="192" name="Analog-to-Digital Conversion (ADC)…"/>
          <p:cNvSpPr txBox="1">
            <a:spLocks noGrp="1"/>
          </p:cNvSpPr>
          <p:nvPr>
            <p:ph type="body" sz="half" idx="1"/>
          </p:nvPr>
        </p:nvSpPr>
        <p:spPr>
          <a:xfrm>
            <a:off x="1100606" y="1564750"/>
            <a:ext cx="533400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Analog-to-Digital Conversion (ADC)</a:t>
            </a:r>
          </a:p>
          <a:p>
            <a:pPr lvl="1">
              <a:buBlip>
                <a:blip r:embed="rId3"/>
              </a:buBlip>
              <a:defRPr sz="2500"/>
            </a:pPr>
            <a:r>
              <a:rPr dirty="0"/>
              <a:t>PC.0</a:t>
            </a:r>
          </a:p>
          <a:p>
            <a:pPr>
              <a:buBlip>
                <a:blip r:embed="rId3"/>
              </a:buBlip>
            </a:pPr>
            <a:r>
              <a:rPr dirty="0"/>
              <a:t> Get the converted digital data and reform it to percentage</a:t>
            </a:r>
          </a:p>
          <a:p>
            <a:pPr>
              <a:buBlip>
                <a:blip r:embed="rId3"/>
              </a:buBlip>
            </a:pPr>
            <a:r>
              <a:rPr dirty="0"/>
              <a:t>Detect the soil moisture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DFF6CE-D299-4D01-8107-3F09C3B8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5" y="6706455"/>
            <a:ext cx="6787410" cy="23327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TB1_YMxPFXXXXXvXFXXXXXXXXXX_!!0-item_pic.jpg_400x400.jpg" descr="TB1_YMxPFXXXXXvXFXXXXXXXXXX_!!0-item_pic.jpg_400x400.jp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69200" y="2705099"/>
            <a:ext cx="4432300" cy="5854701"/>
          </a:xfrm>
          <a:prstGeom prst="rect">
            <a:avLst/>
          </a:prstGeom>
        </p:spPr>
      </p:pic>
      <p:sp>
        <p:nvSpPr>
          <p:cNvPr id="195" name="Camera (OV7725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Camera (OV7725)</a:t>
            </a:r>
          </a:p>
        </p:txBody>
      </p:sp>
      <p:sp>
        <p:nvSpPr>
          <p:cNvPr id="196" name="connect to camera ports on stm32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C</a:t>
            </a:r>
            <a:r>
              <a:rPr dirty="0"/>
              <a:t>onnect to camera ports on stm32</a:t>
            </a:r>
          </a:p>
          <a:p>
            <a:pPr>
              <a:buBlip>
                <a:blip r:embed="rId3"/>
              </a:buBlip>
            </a:pPr>
            <a:r>
              <a:rPr dirty="0"/>
              <a:t>Two mode </a:t>
            </a:r>
          </a:p>
          <a:p>
            <a:pPr lvl="1">
              <a:buBlip>
                <a:blip r:embed="rId3"/>
              </a:buBlip>
              <a:defRPr sz="2500"/>
            </a:pPr>
            <a:r>
              <a:rPr lang="en-US" dirty="0"/>
              <a:t>color</a:t>
            </a:r>
            <a:r>
              <a:rPr dirty="0"/>
              <a:t> and b</a:t>
            </a:r>
            <a:r>
              <a:rPr lang="en-US" dirty="0"/>
              <a:t>/w</a:t>
            </a:r>
            <a:r>
              <a:rPr dirty="0"/>
              <a:t> mode </a:t>
            </a:r>
          </a:p>
          <a:p>
            <a:pPr>
              <a:buBlip>
                <a:blip r:embed="rId3"/>
              </a:buBlip>
            </a:pPr>
            <a:r>
              <a:rPr lang="en-US" dirty="0"/>
              <a:t>Can store</a:t>
            </a:r>
            <a:r>
              <a:rPr dirty="0"/>
              <a:t> </a:t>
            </a:r>
            <a:r>
              <a:rPr lang="en-US" dirty="0"/>
              <a:t>photo on SD card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695582-E341-404D-AA5D-887D599D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2" y="2604657"/>
            <a:ext cx="5842835" cy="62901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8F6942-52BE-4920-9035-F406BD22A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343" y="3818217"/>
            <a:ext cx="6122923" cy="36157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f0f0e63d-ca86-4311-a5ba-5adc6e5b2237.jpg" descr="f0f0e63d-ca86-4311-a5ba-5adc6e5b2237.jp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31100" y="380114"/>
            <a:ext cx="4432300" cy="5854700"/>
          </a:xfrm>
          <a:prstGeom prst="rect">
            <a:avLst/>
          </a:prstGeom>
        </p:spPr>
      </p:pic>
      <p:sp>
        <p:nvSpPr>
          <p:cNvPr id="199" name="Water pum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Water pump</a:t>
            </a:r>
          </a:p>
        </p:txBody>
      </p:sp>
      <p:sp>
        <p:nvSpPr>
          <p:cNvPr id="200" name="5V DC to activat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5V DC to activate</a:t>
            </a:r>
          </a:p>
          <a:p>
            <a:pPr>
              <a:buBlip>
                <a:blip r:embed="rId3"/>
              </a:buBlip>
            </a:pPr>
            <a:r>
              <a:rPr dirty="0"/>
              <a:t>GPIO connect to 5v electric relay to control the pump</a:t>
            </a:r>
          </a:p>
          <a:p>
            <a:pPr lvl="1">
              <a:buBlip>
                <a:blip r:embed="rId3"/>
              </a:buBlip>
              <a:defRPr sz="2500"/>
            </a:pPr>
            <a:r>
              <a:rPr dirty="0"/>
              <a:t>PA.12</a:t>
            </a:r>
            <a:r>
              <a:rPr lang="en-US" dirty="0"/>
              <a:t> as the control signal for relay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B4ABCB-918E-43ED-B88B-CEA59AB0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88" y="5815794"/>
            <a:ext cx="4358612" cy="36931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影像" descr="影像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831152" y="738973"/>
            <a:ext cx="3921096" cy="2901394"/>
          </a:xfrm>
          <a:prstGeom prst="rect">
            <a:avLst/>
          </a:prstGeom>
        </p:spPr>
      </p:pic>
      <p:sp>
        <p:nvSpPr>
          <p:cNvPr id="203" name="WiFi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WiFi module</a:t>
            </a:r>
          </a:p>
        </p:txBody>
      </p:sp>
      <p:sp>
        <p:nvSpPr>
          <p:cNvPr id="204" name="Connect to phone through wifi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Connect to </a:t>
            </a:r>
            <a:r>
              <a:rPr lang="en-US" dirty="0"/>
              <a:t>the Internet</a:t>
            </a:r>
            <a:r>
              <a:rPr dirty="0"/>
              <a:t> through </a:t>
            </a:r>
            <a:r>
              <a:rPr lang="en-US" dirty="0"/>
              <a:t>ESP8266 Module</a:t>
            </a:r>
          </a:p>
          <a:p>
            <a:pPr>
              <a:buBlip>
                <a:blip r:embed="rId3"/>
              </a:buBlip>
            </a:pPr>
            <a:r>
              <a:rPr lang="en-US" dirty="0"/>
              <a:t>Communicate with remote server through TCP</a:t>
            </a:r>
            <a:endParaRPr dirty="0"/>
          </a:p>
          <a:p>
            <a:pPr>
              <a:buBlip>
                <a:blip r:embed="rId3"/>
              </a:buBlip>
            </a:pPr>
            <a:r>
              <a:rPr dirty="0"/>
              <a:t>Build a webpage </a:t>
            </a:r>
          </a:p>
          <a:p>
            <a:pPr lvl="1">
              <a:buBlip>
                <a:blip r:embed="rId3"/>
              </a:buBlip>
              <a:defRPr sz="2500"/>
            </a:pPr>
            <a:r>
              <a:rPr lang="en-US" dirty="0"/>
              <a:t>Real time update sensors’ data</a:t>
            </a:r>
          </a:p>
          <a:p>
            <a:pPr lvl="1">
              <a:buBlip>
                <a:blip r:embed="rId3"/>
              </a:buBlip>
              <a:defRPr sz="2500"/>
            </a:pPr>
            <a:r>
              <a:rPr lang="en-US" dirty="0"/>
              <a:t>Support remote observation and water controlling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DA0D0C-D955-480B-853E-A9818B60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671" y="4670298"/>
            <a:ext cx="5774660" cy="30243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326</Words>
  <Application>Microsoft Office PowerPoint</Application>
  <PresentationFormat>自定义</PresentationFormat>
  <Paragraphs>72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Helvetica Neue</vt:lpstr>
      <vt:lpstr>Helvetica Neue Bold Condensed</vt:lpstr>
      <vt:lpstr>Helvetica Neue Light</vt:lpstr>
      <vt:lpstr>Helvetica</vt:lpstr>
      <vt:lpstr>Blueprint</vt:lpstr>
      <vt:lpstr>Intelligent Flower Pot</vt:lpstr>
      <vt:lpstr>Background</vt:lpstr>
      <vt:lpstr>4 Major function</vt:lpstr>
      <vt:lpstr>Sensors (DHT11)</vt:lpstr>
      <vt:lpstr>Sensors (BH1750)</vt:lpstr>
      <vt:lpstr>Soil Moisture Sensor</vt:lpstr>
      <vt:lpstr>Camera (OV7725)</vt:lpstr>
      <vt:lpstr>Water pump</vt:lpstr>
      <vt:lpstr>WiFi module</vt:lpstr>
      <vt:lpstr>Design Diagram</vt:lpstr>
      <vt:lpstr>Demonstration</vt:lpstr>
      <vt:lpstr>Difficulties</vt:lpstr>
      <vt:lpstr>Future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Flower Pot</dc:title>
  <cp:lastModifiedBy>CTW reapor_yurnero</cp:lastModifiedBy>
  <cp:revision>1</cp:revision>
  <dcterms:modified xsi:type="dcterms:W3CDTF">2018-05-09T07:59:42Z</dcterms:modified>
</cp:coreProperties>
</file>